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4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F4FE499-775B-4535-5AA5-A4A2291325C7}"/>
              </a:ext>
            </a:extLst>
          </p:cNvPr>
          <p:cNvSpPr/>
          <p:nvPr userDrawn="1"/>
        </p:nvSpPr>
        <p:spPr>
          <a:xfrm>
            <a:off x="-9700" y="-19401"/>
            <a:ext cx="12221534" cy="461080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D9F25-9251-875D-BF5B-47F8F27E58F5}"/>
              </a:ext>
            </a:extLst>
          </p:cNvPr>
          <p:cNvSpPr/>
          <p:nvPr userDrawn="1"/>
        </p:nvSpPr>
        <p:spPr>
          <a:xfrm>
            <a:off x="-21296" y="3324896"/>
            <a:ext cx="12221534" cy="1256803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69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61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88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3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27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63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31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47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30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0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60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2E19468-9D06-46CE-9C24-6F4521A27347}" type="datetimeFigureOut">
              <a:rPr lang="fr-FR" smtClean="0"/>
              <a:t>30/05/2024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77E9A35-086F-4780-98CA-FA2AAD8A7363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37287" y="128016"/>
            <a:ext cx="0" cy="91440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34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B93294-C9AE-4CAF-AA6E-3600B2012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2195"/>
            <a:ext cx="9144000" cy="1159661"/>
          </a:xfrm>
        </p:spPr>
        <p:txBody>
          <a:bodyPr>
            <a:normAutofit/>
          </a:bodyPr>
          <a:lstStyle/>
          <a:p>
            <a:r>
              <a:rPr lang="fr-FR" sz="8000" dirty="0" err="1">
                <a:effectLst/>
                <a:ea typeface="Times New Roman" panose="02020603050405020304" pitchFamily="18" charset="0"/>
              </a:rPr>
              <a:t>DoMA</a:t>
            </a:r>
            <a:endParaRPr lang="fr-FR" sz="8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3734DB-D76B-4475-97AD-B86FD6BF5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576" y="1203528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sz="3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intégration de </a:t>
            </a:r>
            <a:r>
              <a:rPr lang="fr-FR" sz="35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DOnnées</a:t>
            </a:r>
            <a:r>
              <a:rPr lang="fr-FR" sz="35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Multidimensionnelles et Anastylose virtuelle</a:t>
            </a:r>
          </a:p>
          <a:p>
            <a:endParaRPr lang="fr-FR" sz="3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2000" dirty="0">
                <a:ea typeface="Calibri" panose="020F0502020204030204" pitchFamily="34" charset="0"/>
                <a:cs typeface="Times New Roman" panose="02020603050405020304" pitchFamily="18" charset="0"/>
              </a:rPr>
              <a:t>CPER </a:t>
            </a:r>
            <a:r>
              <a:rPr lang="fr-FR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Enhance</a:t>
            </a:r>
            <a:r>
              <a:rPr lang="fr-FR" sz="2000" dirty="0">
                <a:ea typeface="Calibri" panose="020F0502020204030204" pitchFamily="34" charset="0"/>
                <a:cs typeface="Times New Roman" panose="02020603050405020304" pitchFamily="18" charset="0"/>
              </a:rPr>
              <a:t> 2024-2026</a:t>
            </a:r>
            <a:endParaRPr lang="fr-FR" sz="20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60592AB-F921-42FF-A60D-DCFF132363DA}"/>
              </a:ext>
            </a:extLst>
          </p:cNvPr>
          <p:cNvSpPr txBox="1">
            <a:spLocks/>
          </p:cNvSpPr>
          <p:nvPr/>
        </p:nvSpPr>
        <p:spPr>
          <a:xfrm>
            <a:off x="603423" y="3487901"/>
            <a:ext cx="3824125" cy="1950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1800" b="1" dirty="0">
                <a:ea typeface="Times New Roman" panose="02020603050405020304" pitchFamily="18" charset="0"/>
              </a:rPr>
              <a:t>Université de Lille</a:t>
            </a:r>
          </a:p>
          <a:p>
            <a:pPr>
              <a:lnSpc>
                <a:spcPct val="100000"/>
              </a:lnSpc>
            </a:pPr>
            <a:r>
              <a:rPr lang="fr-FR" sz="1800" dirty="0">
                <a:ea typeface="Times New Roman" panose="02020603050405020304" pitchFamily="18" charset="0"/>
              </a:rPr>
              <a:t>Elise Bailleul - porteuse (MCF, </a:t>
            </a:r>
            <a:r>
              <a:rPr lang="fr-FR" sz="1800" dirty="0" err="1">
                <a:ea typeface="Times New Roman" panose="02020603050405020304" pitchFamily="18" charset="0"/>
              </a:rPr>
              <a:t>IRHiS</a:t>
            </a:r>
            <a:r>
              <a:rPr lang="fr-FR" sz="1800" dirty="0">
                <a:ea typeface="Times New Roman" panose="02020603050405020304" pitchFamily="18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fr-FR" sz="1800" dirty="0">
                <a:ea typeface="Times New Roman" panose="02020603050405020304" pitchFamily="18" charset="0"/>
              </a:rPr>
              <a:t>Mathieu Beaud - porteur (MCF, </a:t>
            </a:r>
            <a:r>
              <a:rPr lang="fr-FR" sz="1800" dirty="0" err="1">
                <a:ea typeface="Times New Roman" panose="02020603050405020304" pitchFamily="18" charset="0"/>
              </a:rPr>
              <a:t>IRHiS</a:t>
            </a:r>
            <a:r>
              <a:rPr lang="fr-FR" sz="1800" dirty="0">
                <a:ea typeface="Times New Roman" panose="02020603050405020304" pitchFamily="18" charset="0"/>
              </a:rPr>
              <a:t>) </a:t>
            </a:r>
          </a:p>
          <a:p>
            <a:pPr>
              <a:lnSpc>
                <a:spcPct val="100000"/>
              </a:lnSpc>
            </a:pPr>
            <a:r>
              <a:rPr lang="fr-FR" sz="1800" dirty="0">
                <a:ea typeface="Times New Roman" panose="02020603050405020304" pitchFamily="18" charset="0"/>
              </a:rPr>
              <a:t>Marc Gil (MCF émérite, </a:t>
            </a:r>
            <a:r>
              <a:rPr lang="fr-FR" sz="1800" dirty="0" err="1">
                <a:ea typeface="Times New Roman" panose="02020603050405020304" pitchFamily="18" charset="0"/>
              </a:rPr>
              <a:t>IRHiS</a:t>
            </a:r>
            <a:r>
              <a:rPr lang="fr-FR" sz="1800" dirty="0">
                <a:ea typeface="Times New Roman" panose="02020603050405020304" pitchFamily="18" charset="0"/>
              </a:rPr>
              <a:t>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AD839C1-8996-4698-A617-11BCC3591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8" y="5981943"/>
            <a:ext cx="2084943" cy="5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B02C071-2B5A-49B0-BF8A-EE46C73D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69" y="5829491"/>
            <a:ext cx="1214742" cy="8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F96836A-97FB-4FA4-9241-54822DAA7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13" y="5831299"/>
            <a:ext cx="2735153" cy="85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8131B19-004F-48BA-921B-B81320302FBE}"/>
              </a:ext>
            </a:extLst>
          </p:cNvPr>
          <p:cNvSpPr txBox="1"/>
          <p:nvPr/>
        </p:nvSpPr>
        <p:spPr>
          <a:xfrm>
            <a:off x="4863850" y="3487901"/>
            <a:ext cx="3351281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b="1" dirty="0">
                <a:ea typeface="Times New Roman" panose="02020603050405020304" pitchFamily="18" charset="0"/>
              </a:rPr>
              <a:t>Société </a:t>
            </a:r>
            <a:r>
              <a:rPr lang="fr-FR" sz="1800" b="1" dirty="0" err="1">
                <a:ea typeface="Times New Roman" panose="02020603050405020304" pitchFamily="18" charset="0"/>
              </a:rPr>
              <a:t>Holusion</a:t>
            </a:r>
            <a:r>
              <a:rPr lang="fr-FR" sz="1800" b="1" dirty="0">
                <a:ea typeface="Times New Roman" panose="02020603050405020304" pitchFamily="18" charset="0"/>
              </a:rPr>
              <a:t> (Roubaix)</a:t>
            </a:r>
          </a:p>
          <a:p>
            <a:pPr algn="ctr">
              <a:lnSpc>
                <a:spcPct val="150000"/>
              </a:lnSpc>
            </a:pPr>
            <a:r>
              <a:rPr lang="fr-FR" sz="1800" dirty="0">
                <a:ea typeface="Times New Roman" panose="02020603050405020304" pitchFamily="18" charset="0"/>
              </a:rPr>
              <a:t>Thibault </a:t>
            </a:r>
            <a:r>
              <a:rPr lang="fr-FR" sz="1800" dirty="0" err="1">
                <a:ea typeface="Times New Roman" panose="02020603050405020304" pitchFamily="18" charset="0"/>
              </a:rPr>
              <a:t>Guillaumont</a:t>
            </a:r>
            <a:endParaRPr lang="fr-FR" dirty="0"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fr-FR" sz="1800" dirty="0">
                <a:ea typeface="Times New Roman" panose="02020603050405020304" pitchFamily="18" charset="0"/>
              </a:rPr>
              <a:t>Sébastien </a:t>
            </a:r>
            <a:r>
              <a:rPr lang="fr-FR" sz="1800" dirty="0" err="1">
                <a:ea typeface="Times New Roman" panose="02020603050405020304" pitchFamily="18" charset="0"/>
              </a:rPr>
              <a:t>Dumetz</a:t>
            </a:r>
            <a:endParaRPr lang="fr-FR" sz="1800" dirty="0">
              <a:highlight>
                <a:srgbClr val="FFFF00"/>
              </a:highlight>
              <a:ea typeface="Times New Roman" panose="02020603050405020304" pitchFamily="18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90B0681-EA3C-49E2-A15E-A40AA12EC494}"/>
              </a:ext>
            </a:extLst>
          </p:cNvPr>
          <p:cNvSpPr txBox="1"/>
          <p:nvPr/>
        </p:nvSpPr>
        <p:spPr>
          <a:xfrm>
            <a:off x="8651433" y="3487901"/>
            <a:ext cx="283464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b="1" dirty="0">
                <a:ea typeface="Times New Roman" panose="02020603050405020304" pitchFamily="18" charset="0"/>
              </a:rPr>
              <a:t>Université de Liège</a:t>
            </a:r>
          </a:p>
          <a:p>
            <a:pPr algn="ctr">
              <a:lnSpc>
                <a:spcPct val="150000"/>
              </a:lnSpc>
            </a:pPr>
            <a:r>
              <a:rPr lang="fr-FR" sz="1800" dirty="0">
                <a:ea typeface="Times New Roman" panose="02020603050405020304" pitchFamily="18" charset="0"/>
              </a:rPr>
              <a:t>Pierre </a:t>
            </a:r>
            <a:r>
              <a:rPr lang="fr-FR" sz="1800" dirty="0" err="1">
                <a:ea typeface="Times New Roman" panose="02020603050405020304" pitchFamily="18" charset="0"/>
              </a:rPr>
              <a:t>Hallot</a:t>
            </a:r>
            <a:r>
              <a:rPr lang="fr-FR" sz="1800" dirty="0">
                <a:ea typeface="Times New Roman" panose="02020603050405020304" pitchFamily="18" charset="0"/>
              </a:rPr>
              <a:t> (Pr. DIVA)</a:t>
            </a:r>
          </a:p>
        </p:txBody>
      </p:sp>
      <p:pic>
        <p:nvPicPr>
          <p:cNvPr id="6" name="Image 5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9D232511-6AB1-2DBB-3BBC-8860864B6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32" y="5867213"/>
            <a:ext cx="2235742" cy="7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2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16BFC6-6D0D-4908-A843-09335356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3" y="17350"/>
            <a:ext cx="7274011" cy="1328268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À l’origine du projet </a:t>
            </a:r>
            <a:r>
              <a:rPr lang="fr-FR" sz="2800" dirty="0" err="1"/>
              <a:t>DoMA</a:t>
            </a:r>
            <a:r>
              <a:rPr lang="fr-FR" sz="2800" dirty="0"/>
              <a:t> : le consortium </a:t>
            </a:r>
            <a:r>
              <a:rPr lang="fr-FR" sz="2800" dirty="0" err="1"/>
              <a:t>eThesaurus</a:t>
            </a:r>
            <a:r>
              <a:rPr lang="fr-FR" sz="2800" dirty="0"/>
              <a:t> </a:t>
            </a:r>
            <a:br>
              <a:rPr lang="fr-FR" sz="3600" dirty="0"/>
            </a:br>
            <a:r>
              <a:rPr lang="fr-FR" sz="1600" dirty="0"/>
              <a:t>(2018-2023)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C4CDC05-0869-4C0F-A188-59DBDFD12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90" y="1616611"/>
            <a:ext cx="3486313" cy="14901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400" b="1" dirty="0">
                <a:effectLst/>
                <a:ea typeface="Times New Roman" panose="02020603050405020304" pitchFamily="18" charset="0"/>
              </a:rPr>
              <a:t>Équipe</a:t>
            </a:r>
            <a:r>
              <a:rPr lang="fr-FR" sz="1400" dirty="0">
                <a:effectLst/>
                <a:ea typeface="Times New Roman" panose="02020603050405020304" pitchFamily="18" charset="0"/>
              </a:rPr>
              <a:t> : </a:t>
            </a:r>
          </a:p>
          <a:p>
            <a:r>
              <a:rPr lang="fr-FR" sz="1400" dirty="0">
                <a:effectLst/>
                <a:ea typeface="Times New Roman" panose="02020603050405020304" pitchFamily="18" charset="0"/>
              </a:rPr>
              <a:t>Marc Gil (MCF</a:t>
            </a:r>
            <a:r>
              <a:rPr lang="fr-FR" sz="1400" dirty="0">
                <a:ea typeface="Times New Roman" panose="02020603050405020304" pitchFamily="18" charset="0"/>
              </a:rPr>
              <a:t>, </a:t>
            </a:r>
            <a:r>
              <a:rPr lang="fr-FR" sz="1400" dirty="0">
                <a:effectLst/>
                <a:ea typeface="Times New Roman" panose="02020603050405020304" pitchFamily="18" charset="0"/>
              </a:rPr>
              <a:t>Université de Lille)</a:t>
            </a:r>
          </a:p>
          <a:p>
            <a:r>
              <a:rPr lang="fr-FR" sz="1400" dirty="0"/>
              <a:t>Thibault </a:t>
            </a:r>
            <a:r>
              <a:rPr lang="fr-FR" sz="1400" dirty="0" err="1"/>
              <a:t>Guillaumont</a:t>
            </a:r>
            <a:r>
              <a:rPr lang="fr-FR" sz="1400" dirty="0"/>
              <a:t> (</a:t>
            </a:r>
            <a:r>
              <a:rPr lang="fr-FR" sz="1400" dirty="0" err="1"/>
              <a:t>Holusion</a:t>
            </a:r>
            <a:r>
              <a:rPr lang="fr-FR" sz="1400" dirty="0"/>
              <a:t>)</a:t>
            </a:r>
          </a:p>
          <a:p>
            <a:r>
              <a:rPr lang="fr-FR" sz="1400" dirty="0"/>
              <a:t>Pierre </a:t>
            </a:r>
            <a:r>
              <a:rPr lang="fr-FR" sz="1400" dirty="0" err="1"/>
              <a:t>Hallot</a:t>
            </a:r>
            <a:r>
              <a:rPr lang="fr-FR" sz="1400" dirty="0"/>
              <a:t> (PR, Université de Liège)</a:t>
            </a:r>
          </a:p>
          <a:p>
            <a:r>
              <a:rPr lang="fr-FR" sz="1400" dirty="0"/>
              <a:t>Frédéric Tixier (MCF, Université de Nancy)</a:t>
            </a:r>
            <a:endParaRPr lang="fr-FR" sz="1400" dirty="0">
              <a:ea typeface="Times New Roman" panose="02020603050405020304" pitchFamily="18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E86D651-A08E-4367-9603-D935EC6FF24D}"/>
              </a:ext>
            </a:extLst>
          </p:cNvPr>
          <p:cNvSpPr txBox="1">
            <a:spLocks/>
          </p:cNvSpPr>
          <p:nvPr/>
        </p:nvSpPr>
        <p:spPr>
          <a:xfrm>
            <a:off x="3540129" y="4765728"/>
            <a:ext cx="3691968" cy="4014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800" b="1" dirty="0">
              <a:highlight>
                <a:srgbClr val="FFFF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C6DE936-DC06-46D3-AEA7-0A59CAC74181}"/>
              </a:ext>
            </a:extLst>
          </p:cNvPr>
          <p:cNvSpPr txBox="1">
            <a:spLocks/>
          </p:cNvSpPr>
          <p:nvPr/>
        </p:nvSpPr>
        <p:spPr>
          <a:xfrm>
            <a:off x="6143175" y="6075233"/>
            <a:ext cx="2053804" cy="552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800" b="1" dirty="0">
              <a:highlight>
                <a:srgbClr val="FFFF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ed-de-croix-video-demo_270524">
            <a:hlinkClick r:id="" action="ppaction://media"/>
            <a:extLst>
              <a:ext uri="{FF2B5EF4-FFF2-40B4-BE49-F238E27FC236}">
                <a16:creationId xmlns:a16="http://schemas.microsoft.com/office/drawing/2014/main" id="{119494A9-D947-4F3F-9D09-55850967B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6642" y="1452881"/>
            <a:ext cx="7044511" cy="3635994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4F17E5C-3E51-46EF-800B-79B31ED89339}"/>
              </a:ext>
            </a:extLst>
          </p:cNvPr>
          <p:cNvSpPr txBox="1">
            <a:spLocks/>
          </p:cNvSpPr>
          <p:nvPr/>
        </p:nvSpPr>
        <p:spPr>
          <a:xfrm>
            <a:off x="312790" y="3429000"/>
            <a:ext cx="4432798" cy="1490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400" b="1" dirty="0">
                <a:ea typeface="Times New Roman" panose="02020603050405020304" pitchFamily="18" charset="0"/>
              </a:rPr>
              <a:t>Réalisations : </a:t>
            </a:r>
          </a:p>
          <a:p>
            <a:pPr marL="0" indent="0">
              <a:buNone/>
            </a:pPr>
            <a:r>
              <a:rPr lang="fr-FR" sz="1400" dirty="0"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400" dirty="0">
                <a:ea typeface="Times New Roman" panose="02020603050405020304" pitchFamily="18" charset="0"/>
              </a:rPr>
              <a:t>Développement d’un protocole de numérisation par photogrammétrie adapté aux objets d’orfèvrerie (forte réflectance)</a:t>
            </a:r>
          </a:p>
          <a:p>
            <a:pPr marL="0" indent="0">
              <a:buNone/>
            </a:pPr>
            <a:r>
              <a:rPr lang="fr-FR" sz="1400" dirty="0">
                <a:ea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400" dirty="0">
                <a:ea typeface="Times New Roman" panose="02020603050405020304" pitchFamily="18" charset="0"/>
              </a:rPr>
              <a:t>Mise au point d’une solution logicielle pour l’annotation de ces modèles et leur information avec les données de la recherche</a:t>
            </a:r>
          </a:p>
          <a:p>
            <a:endParaRPr lang="fr-FR" sz="1400" dirty="0"/>
          </a:p>
          <a:p>
            <a:endParaRPr lang="fr-FR" sz="1400" dirty="0">
              <a:ea typeface="Times New Roman" panose="02020603050405020304" pitchFamily="18" charset="0"/>
            </a:endParaRP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7C51C28A-DBF3-4FD0-9FD2-FBA8949F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444" y="5316839"/>
            <a:ext cx="2117144" cy="6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FF8E5EB-209B-48B5-B041-2042E9CAF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2490" y="6014912"/>
            <a:ext cx="552019" cy="552019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4DF1AC34-9CA8-4B94-927B-8436772B046A}"/>
              </a:ext>
            </a:extLst>
          </p:cNvPr>
          <p:cNvSpPr txBox="1">
            <a:spLocks/>
          </p:cNvSpPr>
          <p:nvPr/>
        </p:nvSpPr>
        <p:spPr>
          <a:xfrm>
            <a:off x="6329652" y="6161774"/>
            <a:ext cx="4715121" cy="280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400" b="1" dirty="0" err="1">
                <a:latin typeface="+mj-lt"/>
                <a:ea typeface="Times New Roman" panose="02020603050405020304" pitchFamily="18" charset="0"/>
              </a:rPr>
              <a:t>Visualiseur</a:t>
            </a:r>
            <a:r>
              <a:rPr lang="fr-FR" sz="1400" b="1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fr-FR" sz="1400" b="1" i="1" dirty="0">
                <a:latin typeface="+mj-lt"/>
                <a:ea typeface="Times New Roman" panose="02020603050405020304" pitchFamily="18" charset="0"/>
              </a:rPr>
              <a:t>Voyager </a:t>
            </a:r>
            <a:r>
              <a:rPr lang="fr-FR" sz="1400" b="1" dirty="0">
                <a:latin typeface="+mj-lt"/>
                <a:ea typeface="Times New Roman" panose="02020603050405020304" pitchFamily="18" charset="0"/>
              </a:rPr>
              <a:t>Open Source, </a:t>
            </a:r>
            <a:r>
              <a:rPr lang="fr-FR" sz="1400" b="1" dirty="0" err="1">
                <a:latin typeface="+mj-lt"/>
                <a:ea typeface="Times New Roman" panose="02020603050405020304" pitchFamily="18" charset="0"/>
              </a:rPr>
              <a:t>Smithsonian</a:t>
            </a:r>
            <a:r>
              <a:rPr lang="fr-FR" sz="1400" b="1" dirty="0">
                <a:latin typeface="+mj-lt"/>
                <a:ea typeface="Times New Roman" panose="02020603050405020304" pitchFamily="18" charset="0"/>
              </a:rPr>
              <a:t> Washington</a:t>
            </a:r>
            <a:endParaRPr lang="fr-FR" sz="1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FR" sz="1400" dirty="0">
              <a:latin typeface="+mj-lt"/>
            </a:endParaRPr>
          </a:p>
          <a:p>
            <a:endParaRPr lang="fr-FR" sz="14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A0BB1D-E5B3-AC5B-1FEF-31D159442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4757" y="5359867"/>
            <a:ext cx="1512222" cy="5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1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2EF5930-0502-5A5F-625F-9C41649D1659}"/>
              </a:ext>
            </a:extLst>
          </p:cNvPr>
          <p:cNvSpPr txBox="1"/>
          <p:nvPr/>
        </p:nvSpPr>
        <p:spPr>
          <a:xfrm>
            <a:off x="4851780" y="59459"/>
            <a:ext cx="1991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latin typeface="+mj-lt"/>
              </a:rPr>
              <a:t>eThesaurus</a:t>
            </a:r>
            <a:endParaRPr lang="fr-FR" sz="2800" dirty="0">
              <a:latin typeface="+mj-lt"/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76DB7D45-8637-F0B0-F8DF-9ACF5B50EBE7}"/>
              </a:ext>
            </a:extLst>
          </p:cNvPr>
          <p:cNvSpPr/>
          <p:nvPr/>
        </p:nvSpPr>
        <p:spPr>
          <a:xfrm rot="3090773">
            <a:off x="6838977" y="2819863"/>
            <a:ext cx="936441" cy="7924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AE1EFE9-D058-6D87-7E01-0C01F3AAB34F}"/>
              </a:ext>
            </a:extLst>
          </p:cNvPr>
          <p:cNvSpPr/>
          <p:nvPr/>
        </p:nvSpPr>
        <p:spPr>
          <a:xfrm rot="7761493">
            <a:off x="3919470" y="2819863"/>
            <a:ext cx="936024" cy="7924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rayée 6">
            <a:extLst>
              <a:ext uri="{FF2B5EF4-FFF2-40B4-BE49-F238E27FC236}">
                <a16:creationId xmlns:a16="http://schemas.microsoft.com/office/drawing/2014/main" id="{519ADA15-80FF-0B65-379F-9A8895D4EBF0}"/>
              </a:ext>
            </a:extLst>
          </p:cNvPr>
          <p:cNvSpPr/>
          <p:nvPr/>
        </p:nvSpPr>
        <p:spPr>
          <a:xfrm rot="5400000">
            <a:off x="5375021" y="849936"/>
            <a:ext cx="944881" cy="636508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5EA9CE-921A-4805-7DD9-E7B1542A08FB}"/>
              </a:ext>
            </a:extLst>
          </p:cNvPr>
          <p:cNvSpPr txBox="1"/>
          <p:nvPr/>
        </p:nvSpPr>
        <p:spPr>
          <a:xfrm>
            <a:off x="3586861" y="1640631"/>
            <a:ext cx="452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/>
              <a:t>DoMA</a:t>
            </a:r>
            <a:endParaRPr lang="fr-FR" dirty="0"/>
          </a:p>
          <a:p>
            <a:pPr algn="ctr"/>
            <a:r>
              <a:rPr lang="fr-FR" dirty="0"/>
              <a:t>Développement de nouvelles fonctionnalités suivant deux axes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A8EF6D-4C1A-F426-994F-5FDA8DDEEBE2}"/>
              </a:ext>
            </a:extLst>
          </p:cNvPr>
          <p:cNvSpPr txBox="1"/>
          <p:nvPr/>
        </p:nvSpPr>
        <p:spPr>
          <a:xfrm>
            <a:off x="-255679" y="3662731"/>
            <a:ext cx="51603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Intégration des données issues d’analyses physico-chimiques</a:t>
            </a:r>
            <a:r>
              <a:rPr lang="fr-F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2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C67C7EA-07D6-019A-AA9A-5F3568366D92}"/>
              </a:ext>
            </a:extLst>
          </p:cNvPr>
          <p:cNvSpPr txBox="1"/>
          <p:nvPr/>
        </p:nvSpPr>
        <p:spPr>
          <a:xfrm>
            <a:off x="6604930" y="3662731"/>
            <a:ext cx="5587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Manipulation et combinaison de plusieurs modèles dans une même scène </a:t>
            </a:r>
            <a:endParaRPr lang="fr-FR" sz="2400" dirty="0"/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A7D3CCF2-7CB5-53A7-3CDA-51AB2ADE3DE5}"/>
              </a:ext>
            </a:extLst>
          </p:cNvPr>
          <p:cNvSpPr/>
          <p:nvPr/>
        </p:nvSpPr>
        <p:spPr>
          <a:xfrm rot="5400000">
            <a:off x="5197257" y="3673015"/>
            <a:ext cx="1300406" cy="2919956"/>
          </a:xfrm>
          <a:prstGeom prst="chevron">
            <a:avLst>
              <a:gd name="adj" fmla="val 5781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96D38EB-C7BC-5E1A-FF7B-78FDCDDD4D51}"/>
              </a:ext>
            </a:extLst>
          </p:cNvPr>
          <p:cNvSpPr txBox="1"/>
          <p:nvPr/>
        </p:nvSpPr>
        <p:spPr>
          <a:xfrm>
            <a:off x="1291971" y="5977585"/>
            <a:ext cx="941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Agréger dans l’application ces différentes 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258592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C515AD7F-D5AF-488E-959E-BCE7FA9A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62" y="0"/>
            <a:ext cx="7064838" cy="3973971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D23B5CE-33FF-4131-9F6D-51254CA7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924" y="110167"/>
            <a:ext cx="4211497" cy="985521"/>
          </a:xfrm>
        </p:spPr>
        <p:txBody>
          <a:bodyPr>
            <a:noAutofit/>
          </a:bodyPr>
          <a:lstStyle/>
          <a:p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Axe 1. Intégration des données issues d’analyses physico-chimiques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BA63F13-C5AF-414E-9822-DC22C1290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62" y="3521609"/>
            <a:ext cx="7142375" cy="33348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FD16A4-8225-4FF1-8343-76C1BFCA6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2690"/>
            <a:ext cx="5109421" cy="419751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595638B5-FEDA-4369-B0B7-9570AFD12ED4}"/>
              </a:ext>
            </a:extLst>
          </p:cNvPr>
          <p:cNvSpPr txBox="1">
            <a:spLocks/>
          </p:cNvSpPr>
          <p:nvPr/>
        </p:nvSpPr>
        <p:spPr>
          <a:xfrm>
            <a:off x="94316" y="718729"/>
            <a:ext cx="4486310" cy="1268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latin typeface="+mn-lt"/>
                <a:ea typeface="+mn-ea"/>
                <a:cs typeface="+mn-cs"/>
              </a:rPr>
              <a:t>L’exemple du Pied de Croix de Saint-Bertin (Hôtel </a:t>
            </a:r>
            <a:r>
              <a:rPr lang="fr-FR" sz="1800" dirty="0" err="1">
                <a:latin typeface="+mn-lt"/>
                <a:ea typeface="+mn-ea"/>
                <a:cs typeface="+mn-cs"/>
              </a:rPr>
              <a:t>Sandelin</a:t>
            </a:r>
            <a:r>
              <a:rPr lang="fr-FR" sz="1800" dirty="0">
                <a:latin typeface="+mn-lt"/>
                <a:ea typeface="+mn-ea"/>
                <a:cs typeface="+mn-cs"/>
              </a:rPr>
              <a:t> de Saint Omer) , ca. 1180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27615-8530-2C71-023A-230951811C43}"/>
              </a:ext>
            </a:extLst>
          </p:cNvPr>
          <p:cNvSpPr/>
          <p:nvPr/>
        </p:nvSpPr>
        <p:spPr>
          <a:xfrm>
            <a:off x="8885208" y="3131389"/>
            <a:ext cx="319177" cy="2050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6EFF628-00E9-9363-56DE-DF26CEE3EFE1}"/>
              </a:ext>
            </a:extLst>
          </p:cNvPr>
          <p:cNvCxnSpPr>
            <a:stCxn id="3" idx="1"/>
          </p:cNvCxnSpPr>
          <p:nvPr/>
        </p:nvCxnSpPr>
        <p:spPr>
          <a:xfrm flipH="1">
            <a:off x="5049625" y="3233890"/>
            <a:ext cx="3835583" cy="5876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29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2ACE41A8-3855-4BB0-90B1-ABEC1B202DEA}"/>
              </a:ext>
            </a:extLst>
          </p:cNvPr>
          <p:cNvSpPr txBox="1">
            <a:spLocks/>
          </p:cNvSpPr>
          <p:nvPr/>
        </p:nvSpPr>
        <p:spPr>
          <a:xfrm>
            <a:off x="897924" y="103266"/>
            <a:ext cx="6343703" cy="9855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Axe 2. </a:t>
            </a:r>
            <a:r>
              <a:rPr lang="fr-FR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Manipulation et combinaison de plusieurs modèles dans une même scène : fonctionnalité « anastylose »</a:t>
            </a:r>
            <a:endParaRPr lang="fr-FR" sz="2000" dirty="0"/>
          </a:p>
          <a:p>
            <a:endParaRPr lang="fr-FR" sz="2000" dirty="0"/>
          </a:p>
        </p:txBody>
      </p:sp>
      <p:pic>
        <p:nvPicPr>
          <p:cNvPr id="6" name="notre-dame">
            <a:hlinkClick r:id="" action="ppaction://media"/>
            <a:extLst>
              <a:ext uri="{FF2B5EF4-FFF2-40B4-BE49-F238E27FC236}">
                <a16:creationId xmlns:a16="http://schemas.microsoft.com/office/drawing/2014/main" id="{CAF6282B-7127-3D9C-D3A7-D4C73AD185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300" y="890588"/>
            <a:ext cx="3848100" cy="2886075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258D319-F202-60E2-225D-C46FD5801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4" t="7373" r="1696" b="2420"/>
          <a:stretch/>
        </p:blipFill>
        <p:spPr>
          <a:xfrm>
            <a:off x="7445068" y="-8627"/>
            <a:ext cx="4746932" cy="3338540"/>
          </a:xfrm>
          <a:prstGeom prst="rect">
            <a:avLst/>
          </a:prstGeom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EF3CA5-F18D-4244-7CD5-13AB809027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56" t="9933" r="16998"/>
          <a:stretch/>
        </p:blipFill>
        <p:spPr>
          <a:xfrm>
            <a:off x="7445068" y="3233710"/>
            <a:ext cx="4746932" cy="3624290"/>
          </a:xfrm>
          <a:prstGeom prst="rect">
            <a:avLst/>
          </a:prstGeom>
        </p:spPr>
      </p:pic>
      <p:pic>
        <p:nvPicPr>
          <p:cNvPr id="10" name="Image 9" descr="Une image contenant Minéral, rocher, Artefact, calcaire&#10;&#10;Description générée automatiquement">
            <a:extLst>
              <a:ext uri="{FF2B5EF4-FFF2-40B4-BE49-F238E27FC236}">
                <a16:creationId xmlns:a16="http://schemas.microsoft.com/office/drawing/2014/main" id="{49203171-4972-402D-89E2-101A733A02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"/>
          <a:stretch/>
        </p:blipFill>
        <p:spPr>
          <a:xfrm>
            <a:off x="3565673" y="4736387"/>
            <a:ext cx="1932779" cy="2018347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11" name="Image 10" descr="Une image contenant Artefact, calcaire, Minéral, rocher&#10;&#10;Description générée automatiquement">
            <a:extLst>
              <a:ext uri="{FF2B5EF4-FFF2-40B4-BE49-F238E27FC236}">
                <a16:creationId xmlns:a16="http://schemas.microsoft.com/office/drawing/2014/main" id="{E5422A2F-B31C-F16E-9953-BF2510B58D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64" y="4736387"/>
            <a:ext cx="2018347" cy="201834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2" name="Image 11" descr="Une image contenant Artefact, Sculpture sur pierre, calcaire, art&#10;&#10;Description générée automatiquement">
            <a:extLst>
              <a:ext uri="{FF2B5EF4-FFF2-40B4-BE49-F238E27FC236}">
                <a16:creationId xmlns:a16="http://schemas.microsoft.com/office/drawing/2014/main" id="{56C95781-0B5C-C253-FD2E-72FD2A3CCA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/>
          <a:stretch/>
        </p:blipFill>
        <p:spPr>
          <a:xfrm>
            <a:off x="5566914" y="4736387"/>
            <a:ext cx="1809692" cy="201834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6955C7-F4F1-F2AC-6459-DEC2AAC51955}"/>
              </a:ext>
            </a:extLst>
          </p:cNvPr>
          <p:cNvSpPr/>
          <p:nvPr/>
        </p:nvSpPr>
        <p:spPr>
          <a:xfrm rot="1620762">
            <a:off x="8031740" y="4537495"/>
            <a:ext cx="491705" cy="5348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72C84B-F5A3-D164-3C17-78AD16CD8609}"/>
              </a:ext>
            </a:extLst>
          </p:cNvPr>
          <p:cNvSpPr/>
          <p:nvPr/>
        </p:nvSpPr>
        <p:spPr>
          <a:xfrm rot="1543163">
            <a:off x="8475345" y="4982427"/>
            <a:ext cx="422400" cy="48307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C7658-CDEF-88FE-D657-0EE068BC477A}"/>
              </a:ext>
            </a:extLst>
          </p:cNvPr>
          <p:cNvSpPr/>
          <p:nvPr/>
        </p:nvSpPr>
        <p:spPr>
          <a:xfrm>
            <a:off x="7875917" y="5357004"/>
            <a:ext cx="447070" cy="52621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F2C9387-7B6F-0817-B725-E96160B28EC8}"/>
              </a:ext>
            </a:extLst>
          </p:cNvPr>
          <p:cNvSpPr txBox="1"/>
          <p:nvPr/>
        </p:nvSpPr>
        <p:spPr>
          <a:xfrm>
            <a:off x="-2130727" y="4318762"/>
            <a:ext cx="95757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Vestiges du tympan et de Notre-Dame de Corbeil et proposition de restitution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331029-7784-D54F-9926-EFFE787CE32C}"/>
              </a:ext>
            </a:extLst>
          </p:cNvPr>
          <p:cNvSpPr txBox="1"/>
          <p:nvPr/>
        </p:nvSpPr>
        <p:spPr>
          <a:xfrm>
            <a:off x="70532" y="3803780"/>
            <a:ext cx="723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Visualisation et annotation de trois chapiteaux de Notre-Dame de Paris</a:t>
            </a:r>
          </a:p>
        </p:txBody>
      </p:sp>
    </p:spTree>
    <p:extLst>
      <p:ext uri="{BB962C8B-B14F-4D97-AF65-F5344CB8AC3E}">
        <p14:creationId xmlns:p14="http://schemas.microsoft.com/office/powerpoint/2010/main" val="5434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48B02-8816-4BEA-B6DA-6409D696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2" y="0"/>
            <a:ext cx="7744189" cy="1325563"/>
          </a:xfrm>
        </p:spPr>
        <p:txBody>
          <a:bodyPr>
            <a:noAutofit/>
          </a:bodyPr>
          <a:lstStyle/>
          <a:p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Combinaison des deux fonctionnalités sur un nouvel objet d’étude</a:t>
            </a:r>
            <a:br>
              <a:rPr lang="fr-FR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Sainte-Marie d’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Arthous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, portail occidental fragmenté</a:t>
            </a:r>
            <a:br>
              <a:rPr lang="fr-FR" sz="1600" dirty="0">
                <a:solidFill>
                  <a:schemeClr val="tx2">
                    <a:lumMod val="50000"/>
                  </a:schemeClr>
                </a:solidFill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fr-FR" sz="1600" dirty="0">
                <a:latin typeface="+mn-lt"/>
              </a:rPr>
              <a:t>(commune d’Hastingues, Landes). 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97661C-ACA8-491A-A4D6-0079B076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4" y="1857394"/>
            <a:ext cx="3645817" cy="275492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C6FDB6-6609-42F1-8177-9D981F95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92" y="1318511"/>
            <a:ext cx="3057717" cy="1591346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AF92E3-9131-4427-8C30-3E7463DE9E37}"/>
              </a:ext>
            </a:extLst>
          </p:cNvPr>
          <p:cNvSpPr/>
          <p:nvPr/>
        </p:nvSpPr>
        <p:spPr>
          <a:xfrm>
            <a:off x="4116961" y="4832773"/>
            <a:ext cx="3117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+mj-lt"/>
              </a:rPr>
              <a:t>Fragment du portail de l’abbaye d’</a:t>
            </a:r>
            <a:r>
              <a:rPr lang="fr-FR" sz="1400" dirty="0" err="1">
                <a:latin typeface="+mj-lt"/>
              </a:rPr>
              <a:t>Arthous</a:t>
            </a:r>
            <a:r>
              <a:rPr lang="fr-FR" sz="1400" dirty="0">
                <a:latin typeface="+mj-lt"/>
              </a:rPr>
              <a:t> (cliché 2021)</a:t>
            </a:r>
          </a:p>
          <a:p>
            <a:r>
              <a:rPr lang="fr-FR" sz="1400" dirty="0">
                <a:latin typeface="+mj-lt"/>
              </a:rPr>
              <a:t>Source : D. MASSON, </a:t>
            </a:r>
            <a:r>
              <a:rPr lang="fr-FR" sz="1400" i="1" dirty="0">
                <a:latin typeface="+mj-lt"/>
              </a:rPr>
              <a:t>rapport d’intervention</a:t>
            </a:r>
            <a:r>
              <a:rPr lang="fr-FR" sz="1400" dirty="0">
                <a:latin typeface="+mj-lt"/>
              </a:rPr>
              <a:t>, 2021</a:t>
            </a:r>
            <a:r>
              <a:rPr lang="fr-FR" sz="1400" b="1" dirty="0">
                <a:latin typeface="+mj-lt"/>
              </a:rPr>
              <a:t>.  </a:t>
            </a:r>
            <a:endParaRPr lang="fr-FR" sz="14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B960B-F480-4E21-A151-DA012696ACD4}"/>
              </a:ext>
            </a:extLst>
          </p:cNvPr>
          <p:cNvSpPr/>
          <p:nvPr/>
        </p:nvSpPr>
        <p:spPr>
          <a:xfrm>
            <a:off x="7553443" y="4744438"/>
            <a:ext cx="44859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>
                <a:latin typeface="+mj-lt"/>
              </a:rPr>
              <a:t>Hastingues</a:t>
            </a:r>
            <a:r>
              <a:rPr lang="fr-FR" sz="1400" dirty="0">
                <a:latin typeface="+mj-lt"/>
              </a:rPr>
              <a:t>, abbatiale d’</a:t>
            </a:r>
            <a:r>
              <a:rPr lang="fr-FR" sz="1400" dirty="0" err="1">
                <a:latin typeface="+mj-lt"/>
              </a:rPr>
              <a:t>Arthous</a:t>
            </a:r>
            <a:r>
              <a:rPr lang="fr-FR" sz="1400" dirty="0">
                <a:latin typeface="+mj-lt"/>
              </a:rPr>
              <a:t>, portail occidental (cliché 2003), ca. 1200 repris au XVII</a:t>
            </a:r>
            <a:r>
              <a:rPr lang="fr-FR" sz="1400" baseline="30000" dirty="0">
                <a:latin typeface="+mj-lt"/>
              </a:rPr>
              <a:t>e </a:t>
            </a:r>
            <a:r>
              <a:rPr lang="fr-FR" sz="1400" dirty="0">
                <a:latin typeface="+mj-lt"/>
              </a:rPr>
              <a:t>siècle</a:t>
            </a:r>
            <a:r>
              <a:rPr lang="fr-FR" sz="1400" i="1" dirty="0">
                <a:latin typeface="+mj-lt"/>
              </a:rPr>
              <a:t>. </a:t>
            </a:r>
            <a:endParaRPr lang="fr-FR" sz="1400" dirty="0">
              <a:latin typeface="+mj-lt"/>
            </a:endParaRPr>
          </a:p>
          <a:p>
            <a:r>
              <a:rPr lang="fr-FR" sz="1400" dirty="0">
                <a:latin typeface="+mj-lt"/>
              </a:rPr>
              <a:t>Source : P. BOUVART, Inventaire lapidaire, 20041. 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9323A750-2C08-451D-8F6E-74D3502CEDA5}"/>
              </a:ext>
            </a:extLst>
          </p:cNvPr>
          <p:cNvSpPr txBox="1">
            <a:spLocks/>
          </p:cNvSpPr>
          <p:nvPr/>
        </p:nvSpPr>
        <p:spPr>
          <a:xfrm>
            <a:off x="490089" y="6183009"/>
            <a:ext cx="1322567" cy="427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Numérisation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8242903-37BB-4C92-B2B0-7F76895CC41B}"/>
              </a:ext>
            </a:extLst>
          </p:cNvPr>
          <p:cNvSpPr txBox="1">
            <a:spLocks/>
          </p:cNvSpPr>
          <p:nvPr/>
        </p:nvSpPr>
        <p:spPr>
          <a:xfrm>
            <a:off x="3540374" y="6183009"/>
            <a:ext cx="2735249" cy="91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Reconstitution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48F07E95-40AB-4FD4-86EC-C762312E4C7D}"/>
              </a:ext>
            </a:extLst>
          </p:cNvPr>
          <p:cNvSpPr txBox="1">
            <a:spLocks/>
          </p:cNvSpPr>
          <p:nvPr/>
        </p:nvSpPr>
        <p:spPr>
          <a:xfrm>
            <a:off x="5933253" y="6164612"/>
            <a:ext cx="2563411" cy="47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/>
              <a:t>Intégration des données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0E951D9-2874-46B5-9373-BBB57C081E16}"/>
              </a:ext>
            </a:extLst>
          </p:cNvPr>
          <p:cNvCxnSpPr>
            <a:cxnSpLocks/>
          </p:cNvCxnSpPr>
          <p:nvPr/>
        </p:nvCxnSpPr>
        <p:spPr>
          <a:xfrm flipV="1">
            <a:off x="0" y="5863220"/>
            <a:ext cx="12192000" cy="397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859C80FA-FBD3-4746-97A1-C740A43DE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2" r="7440" b="4021"/>
          <a:stretch/>
        </p:blipFill>
        <p:spPr>
          <a:xfrm>
            <a:off x="7284829" y="337641"/>
            <a:ext cx="4833202" cy="43067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A29BDA2-0395-4F83-A894-84EDB4D40272}"/>
              </a:ext>
            </a:extLst>
          </p:cNvPr>
          <p:cNvSpPr/>
          <p:nvPr/>
        </p:nvSpPr>
        <p:spPr>
          <a:xfrm>
            <a:off x="83442" y="4622635"/>
            <a:ext cx="40335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+mj-lt"/>
              </a:rPr>
              <a:t>Portail, occidental, hypothèse de reconstitution</a:t>
            </a:r>
          </a:p>
          <a:p>
            <a:r>
              <a:rPr lang="fr-FR" sz="1400" dirty="0">
                <a:latin typeface="+mj-lt"/>
              </a:rPr>
              <a:t>Source : P. BOUVART, Inventaire lapidaire, 2004, vol.  </a:t>
            </a:r>
          </a:p>
          <a:p>
            <a:r>
              <a:rPr lang="fr-FR" sz="1400" dirty="0">
                <a:latin typeface="+mj-lt"/>
              </a:rPr>
              <a:t>Dessin : P. BOUVART, B. POUSTHOMIS, HADËS 2003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B47ED2A-133E-4538-AEDB-50AC8C2599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9" t="1961" r="3731" b="12505"/>
          <a:stretch/>
        </p:blipFill>
        <p:spPr>
          <a:xfrm>
            <a:off x="4167039" y="2994905"/>
            <a:ext cx="1481921" cy="1802337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353C121-1BD2-4112-B842-884C784CD5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82" t="5136" r="1094" b="2181"/>
          <a:stretch/>
        </p:blipFill>
        <p:spPr>
          <a:xfrm>
            <a:off x="5833208" y="2968876"/>
            <a:ext cx="1381751" cy="1810571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9C262390-169F-49FF-B7FD-D1FCCE9CD4A4}"/>
              </a:ext>
            </a:extLst>
          </p:cNvPr>
          <p:cNvSpPr/>
          <p:nvPr/>
        </p:nvSpPr>
        <p:spPr>
          <a:xfrm>
            <a:off x="1014213" y="5763604"/>
            <a:ext cx="274320" cy="253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540B2EF-6DB8-4077-B0AF-7B723E741A09}"/>
              </a:ext>
            </a:extLst>
          </p:cNvPr>
          <p:cNvSpPr/>
          <p:nvPr/>
        </p:nvSpPr>
        <p:spPr>
          <a:xfrm>
            <a:off x="4002732" y="5756569"/>
            <a:ext cx="274320" cy="253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D1051AFA-C796-4851-BE8B-CB876B5BD988}"/>
              </a:ext>
            </a:extLst>
          </p:cNvPr>
          <p:cNvSpPr/>
          <p:nvPr/>
        </p:nvSpPr>
        <p:spPr>
          <a:xfrm>
            <a:off x="6739066" y="5771780"/>
            <a:ext cx="274320" cy="253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DC99DF36-8A69-4EB8-9110-EF4D4125A018}"/>
              </a:ext>
            </a:extLst>
          </p:cNvPr>
          <p:cNvSpPr txBox="1">
            <a:spLocks/>
          </p:cNvSpPr>
          <p:nvPr/>
        </p:nvSpPr>
        <p:spPr>
          <a:xfrm>
            <a:off x="9356606" y="6136602"/>
            <a:ext cx="2563411" cy="474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/>
              <a:t>Renouvellement de l’étude du portail</a:t>
            </a:r>
          </a:p>
        </p:txBody>
      </p:sp>
      <p:sp>
        <p:nvSpPr>
          <p:cNvPr id="3" name="Organigramme : Fusion 2">
            <a:extLst>
              <a:ext uri="{FF2B5EF4-FFF2-40B4-BE49-F238E27FC236}">
                <a16:creationId xmlns:a16="http://schemas.microsoft.com/office/drawing/2014/main" id="{0B086BAE-31C5-ED15-A81D-89B011C6C9E4}"/>
              </a:ext>
            </a:extLst>
          </p:cNvPr>
          <p:cNvSpPr/>
          <p:nvPr/>
        </p:nvSpPr>
        <p:spPr>
          <a:xfrm rot="16200000">
            <a:off x="10559725" y="5737085"/>
            <a:ext cx="284801" cy="274321"/>
          </a:xfrm>
          <a:prstGeom prst="flowChartMerg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11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1DE17D-3B1E-4D05-AC6E-672E1C91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224"/>
            <a:ext cx="12192000" cy="652792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AD797-4AD9-4A07-8C75-D0D9DA76E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076" y="3026745"/>
            <a:ext cx="4700055" cy="1865457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sz="1800" b="1" dirty="0"/>
              <a:t>Application des fonctionnalités développés à de nouveaux objets études</a:t>
            </a:r>
          </a:p>
          <a:p>
            <a:pPr marL="0" indent="0">
              <a:buNone/>
            </a:pPr>
            <a:r>
              <a:rPr lang="fr-FR" sz="1800" dirty="0"/>
              <a:t>Portail démembré de la cathédrale de Boulogne-sur-Mer, </a:t>
            </a:r>
            <a:r>
              <a:rPr lang="fr-FR" sz="1800" dirty="0">
                <a:effectLst/>
                <a:latin typeface="Calibri" panose="020F0502020204030204" pitchFamily="34" charset="0"/>
                <a:ea typeface="Arial Unicode MS"/>
                <a:cs typeface="Times New Roman" panose="02020603050405020304" pitchFamily="18" charset="0"/>
              </a:rPr>
              <a:t>collections lapidaires de l’abbaye de Vaucelles, de Saint-Omer, de l’abbaye Saint-Josse de Dommartin…</a:t>
            </a:r>
          </a:p>
          <a:p>
            <a:pPr marL="0" indent="0">
              <a:buNone/>
            </a:pPr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Trésor d’Oignies au Musée des arts Anciens de Namur</a:t>
            </a:r>
            <a:endParaRPr lang="fr-FR" sz="18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080608D-B148-4ABB-A896-D2BB375E6AF6}"/>
              </a:ext>
            </a:extLst>
          </p:cNvPr>
          <p:cNvSpPr txBox="1">
            <a:spLocks/>
          </p:cNvSpPr>
          <p:nvPr/>
        </p:nvSpPr>
        <p:spPr>
          <a:xfrm>
            <a:off x="6269870" y="2015451"/>
            <a:ext cx="4700054" cy="24176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/>
              <a:t>Nourrir la pédagogie à l’Université</a:t>
            </a:r>
          </a:p>
          <a:p>
            <a:pPr marL="0" indent="0">
              <a:buNone/>
            </a:pPr>
            <a:r>
              <a:rPr lang="fr-FR" sz="1800" dirty="0"/>
              <a:t>Prise en main guidée de l’outil en L3, utilisation autonome en Master recherche dès l’année 24/25</a:t>
            </a:r>
          </a:p>
          <a:p>
            <a:pPr marL="0" indent="0">
              <a:buNone/>
            </a:pPr>
            <a:r>
              <a:rPr lang="fr-FR" sz="1800" dirty="0"/>
              <a:t>Formation à la médiation par le numérique</a:t>
            </a:r>
          </a:p>
          <a:p>
            <a:pPr marL="0" indent="0">
              <a:buNone/>
            </a:pPr>
            <a:r>
              <a:rPr lang="fr-FR" sz="1800" dirty="0"/>
              <a:t>Rédaction de contenus et présentation innovante des résultats de la recherche</a:t>
            </a:r>
          </a:p>
          <a:p>
            <a:pPr marL="0" indent="0">
              <a:buNone/>
            </a:pPr>
            <a:endParaRPr lang="fr-FR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fr-FR" sz="1800" dirty="0">
              <a:highlight>
                <a:srgbClr val="FFFF00"/>
              </a:highligh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20918C-83CC-0B37-F6EC-F48BBEAF202C}"/>
              </a:ext>
            </a:extLst>
          </p:cNvPr>
          <p:cNvSpPr txBox="1"/>
          <p:nvPr/>
        </p:nvSpPr>
        <p:spPr>
          <a:xfrm>
            <a:off x="243171" y="1343490"/>
            <a:ext cx="567896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fr-FR" sz="1800" b="1" dirty="0">
                <a:effectLst/>
                <a:latin typeface="Calibri" panose="020F0502020204030204" pitchFamily="34" charset="0"/>
                <a:ea typeface="Arial Unicode MS"/>
                <a:cs typeface="Times New Roman" panose="02020603050405020304" pitchFamily="18" charset="0"/>
              </a:rPr>
              <a:t>Combinaison de ces fonctionnalités </a:t>
            </a:r>
            <a:r>
              <a:rPr lang="fr-FR" sz="1800" dirty="0">
                <a:effectLst/>
                <a:latin typeface="Calibri" panose="020F0502020204030204" pitchFamily="34" charset="0"/>
                <a:ea typeface="Arial Unicode MS"/>
                <a:cs typeface="Times New Roman" panose="02020603050405020304" pitchFamily="18" charset="0"/>
              </a:rPr>
              <a:t>pour offrir aux chercheurs en histoire de l’art un outil convivial pour le travail de recherche, d’organisation et de visualisation de leurs données, de diffusion de la recherche sans intermédiaire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77B9F0-B85A-BE98-3ADB-4FB42B7A5EDC}"/>
              </a:ext>
            </a:extLst>
          </p:cNvPr>
          <p:cNvSpPr txBox="1"/>
          <p:nvPr/>
        </p:nvSpPr>
        <p:spPr>
          <a:xfrm>
            <a:off x="3745973" y="5351255"/>
            <a:ext cx="470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de nouvelles fonctionnalités conçues à partir des besoins des chercheurs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990791C-15E3-CC53-9270-5F7129C2A24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6000" y="1095554"/>
            <a:ext cx="0" cy="42557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19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</TotalTime>
  <Words>497</Words>
  <Application>Microsoft Office PowerPoint</Application>
  <PresentationFormat>Grand écran</PresentationFormat>
  <Paragraphs>56</Paragraphs>
  <Slides>7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Calibri</vt:lpstr>
      <vt:lpstr>Times New Roman</vt:lpstr>
      <vt:lpstr>Tw Cen MT</vt:lpstr>
      <vt:lpstr>Tw Cen MT Condensed</vt:lpstr>
      <vt:lpstr>Wingdings 3</vt:lpstr>
      <vt:lpstr>Intégral</vt:lpstr>
      <vt:lpstr>DoMA</vt:lpstr>
      <vt:lpstr>À l’origine du projet DoMA : le consortium eThesaurus  (2018-2023)</vt:lpstr>
      <vt:lpstr>Présentation PowerPoint</vt:lpstr>
      <vt:lpstr>Axe 1. Intégration des données issues d’analyses physico-chimiques </vt:lpstr>
      <vt:lpstr>Présentation PowerPoint</vt:lpstr>
      <vt:lpstr>Combinaison des deux fonctionnalités sur un nouvel objet d’étude  Sainte-Marie d’Arthous, portail occidental fragmenté (commune d’Hastingues, Landes). </vt:lpstr>
      <vt:lpstr>Perspectives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</dc:title>
  <dc:creator>Mathieu Beaud</dc:creator>
  <cp:lastModifiedBy>Thibault Guillaumont</cp:lastModifiedBy>
  <cp:revision>27</cp:revision>
  <dcterms:created xsi:type="dcterms:W3CDTF">2024-05-29T05:05:49Z</dcterms:created>
  <dcterms:modified xsi:type="dcterms:W3CDTF">2024-05-30T15:12:31Z</dcterms:modified>
</cp:coreProperties>
</file>